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6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8.xml"/><Relationship Id="rId44" Type="http://schemas.openxmlformats.org/officeDocument/2006/relationships/font" Target="fonts/Lato-italic.fntdata"/><Relationship Id="rId21" Type="http://schemas.openxmlformats.org/officeDocument/2006/relationships/slide" Target="slides/slide17.xml"/><Relationship Id="rId43" Type="http://schemas.openxmlformats.org/officeDocument/2006/relationships/font" Target="fonts/Lat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bold.fntdata"/><Relationship Id="rId16" Type="http://schemas.openxmlformats.org/officeDocument/2006/relationships/slide" Target="slides/slide12.xml"/><Relationship Id="rId38" Type="http://schemas.openxmlformats.org/officeDocument/2006/relationships/font" Target="fonts/Raleway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b714d3ae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b714d3ae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b714d3ae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b714d3ae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b714d3ae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b714d3ae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b714d3ae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b714d3ae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714d3ae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714d3ae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714d3ae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714d3ae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b777abb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b777abb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b777abb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b777abb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b777abb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b777abb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b777abb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b777abb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b86acac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b86acac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b89712d7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b89712d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b89712d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b89712d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b89712d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b89712d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b89712d7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b89712d7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b89712d7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b89712d7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b89712d7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b89712d7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b89712d7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b89712d7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b89712d7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b89712d7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b89712d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b89712d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b89712d7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b89712d7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b89712d7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b89712d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b89712d7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b89712d7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b89712d7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b89712d7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89712d7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b89712d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b89712d7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b89712d7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b89712d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b89712d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b89712d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b89712d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b89712d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b89712d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714d3ae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b714d3ae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b714d3ae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b714d3ae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b714d3ae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b714d3ae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edium.com/devschacht/robin-pokorny-do-pure-functions-exist-in-javascript-94fd25180fd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webpack/webpack/blob/master/lib/Chunk.j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odewars.com/kata/consecutive-string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polischook" TargetMode="External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youtu.be/2EM4itu7j7I" TargetMode="External"/><Relationship Id="rId4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2EM4itu7j7I" TargetMode="External"/><Relationship Id="rId4" Type="http://schemas.openxmlformats.org/officeDocument/2006/relationships/hyperlink" Target="https://www.manning.com/books/bdd-in-action" TargetMode="External"/><Relationship Id="rId5" Type="http://schemas.openxmlformats.org/officeDocument/2006/relationships/hyperlink" Target="https://www.youtube.com/watch?v=qWsnmx45734" TargetMode="External"/><Relationship Id="rId6" Type="http://schemas.openxmlformats.org/officeDocument/2006/relationships/hyperlink" Target="https://lizkeogh.com/behaviour-driven-development/" TargetMode="External"/><Relationship Id="rId7" Type="http://schemas.openxmlformats.org/officeDocument/2006/relationships/hyperlink" Target="https://cucumber.io/docs/reference" TargetMode="External"/><Relationship Id="rId8" Type="http://schemas.openxmlformats.org/officeDocument/2006/relationships/hyperlink" Target="http://blog.standishgrou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Learn how to Test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</a:t>
            </a:r>
            <a:r>
              <a:rPr lang="uk"/>
              <a:t>or great good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UI tests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956825"/>
            <a:ext cx="4010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Стоимость тестов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49"/>
            <a:ext cx="5222700" cy="28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Все тесты важны, все тесты нужны...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5648082" cy="31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Как протестировать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ТТУК?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575" y="553450"/>
            <a:ext cx="3288675" cy="44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Смоук тесты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12275"/>
            <a:ext cx="5370644" cy="30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Чистые функции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Чистая функция</a:t>
            </a:r>
            <a:r>
              <a:rPr lang="uk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это </a:t>
            </a:r>
            <a:r>
              <a:rPr b="1" lang="uk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функция</a:t>
            </a:r>
            <a:r>
              <a:rPr lang="uk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которая при одинаковых значениях аргументов всегда возвращает одинаковые значения и не имеет наблюдаемых побочных эффектов.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doubleN(n) {</a:t>
            </a:r>
            <a:b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typeof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n !== </a:t>
            </a:r>
            <a:r>
              <a:rPr lang="uk" sz="1400">
                <a:solidFill>
                  <a:srgbClr val="AA5500"/>
                </a:solidFill>
                <a:latin typeface="Arial"/>
                <a:ea typeface="Arial"/>
                <a:cs typeface="Arial"/>
                <a:sym typeface="Arial"/>
              </a:rPr>
              <a:t>'number'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b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uk" sz="1400">
                <a:solidFill>
                  <a:srgbClr val="0000AA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n * </a:t>
            </a:r>
            <a:r>
              <a:rPr lang="uk" sz="1400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729450" y="4281425"/>
            <a:ext cx="8137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3"/>
              </a:rPr>
              <a:t>https://medium.com/devschacht/robin-pokorny-do-pure-functions-exist-in-javascript-94fd25180fdc</a:t>
            </a:r>
            <a:r>
              <a:rPr lang="uk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Small functions that easy to cover with tests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/**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@returns</a:t>
            </a: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{string}</a:t>
            </a: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concatenation of module identifiers sorted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{SortableSet}</a:t>
            </a: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 pull module identifiers from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getModulesIdent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set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set.</a:t>
            </a:r>
            <a:r>
              <a:rPr lang="uk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set)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str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m.</a:t>
            </a:r>
            <a:r>
              <a:rPr lang="uk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identifier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uk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uk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str;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729450" y="4553925"/>
            <a:ext cx="7840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3"/>
              </a:rPr>
              <a:t>https://github.com/webpack/webpack/blob/master/lib/Chunk.js</a:t>
            </a:r>
            <a:r>
              <a:rPr lang="uk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Jest - unit test library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175" y="876875"/>
            <a:ext cx="976976" cy="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49" y="1853849"/>
            <a:ext cx="5451150" cy="31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100" y="2488388"/>
            <a:ext cx="45148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Jest - unit test library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175" y="876875"/>
            <a:ext cx="976976" cy="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5" y="1640680"/>
            <a:ext cx="6235099" cy="394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Test example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1853850"/>
            <a:ext cx="7688700" cy="28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i="1"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longestConsec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(strarr, k) {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let</a:t>
            </a:r>
            <a:b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strarr.</a:t>
            </a:r>
            <a:r>
              <a:rPr b="1" lang="uk" sz="1000">
                <a:solidFill>
                  <a:srgbClr val="660E7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[]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|| k &gt;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|| k &lt;=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&lt;=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-k;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++) {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uk" sz="1000">
                <a:solidFill>
                  <a:srgbClr val="7A7A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(strarr.</a:t>
            </a:r>
            <a:r>
              <a:rPr lang="uk" sz="1000">
                <a:solidFill>
                  <a:srgbClr val="7A7A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slice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+k).</a:t>
            </a:r>
            <a:r>
              <a:rPr lang="uk" sz="1000">
                <a:solidFill>
                  <a:srgbClr val="7A7A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join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}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uk" sz="1000">
                <a:solidFill>
                  <a:srgbClr val="45838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uk" sz="1000">
                <a:solidFill>
                  <a:srgbClr val="7A7A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sort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((a, b) =&gt; { </a:t>
            </a:r>
            <a:r>
              <a:rPr b="1" lang="uk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1" lang="uk" sz="1000">
                <a:solidFill>
                  <a:srgbClr val="660E7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length 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 b.</a:t>
            </a:r>
            <a:r>
              <a:rPr b="1" lang="uk" sz="1000">
                <a:solidFill>
                  <a:srgbClr val="660E7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 }).</a:t>
            </a:r>
            <a:r>
              <a:rPr lang="uk" sz="1000">
                <a:solidFill>
                  <a:srgbClr val="7A7A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expect(</a:t>
            </a:r>
            <a:r>
              <a:rPr i="1"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longestConsec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([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"it"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"wkppv"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"ixoyx"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"zzzzzzzzzzzz"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"3452"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)).toEqual(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expect(</a:t>
            </a:r>
            <a:r>
              <a:rPr i="1"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longestConsec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([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"it"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"wkppv"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"ixoyx"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"3452"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"zzzzzzzzzzzz"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)).toEqual(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expect(</a:t>
            </a:r>
            <a:r>
              <a:rPr i="1"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longestConsec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([],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)).toEqual(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b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expect(</a:t>
            </a:r>
            <a:r>
              <a:rPr i="1"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longestConsec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([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"zone"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"abigail"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"theta"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"form"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"libe"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"zas"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lang="uk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)).toEqual(</a:t>
            </a:r>
            <a:r>
              <a:rPr b="1" lang="uk" sz="100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"abigailtheta"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https://www.codewars.com/kata/consecutive-strings</a:t>
            </a:r>
            <a:r>
              <a:rPr lang="uk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About Me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264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3"/>
              </a:rPr>
              <a:t>https://github.com/spolischook</a:t>
            </a:r>
            <a:r>
              <a:rPr lang="uk"/>
              <a:t> </a:t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3520750" y="1853850"/>
            <a:ext cx="48972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2008 - Developed first CMS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2013 - </a:t>
            </a:r>
            <a:r>
              <a:rPr lang="uk"/>
              <a:t>Professional career as Symfony developer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2015 - 2018 - </a:t>
            </a:r>
            <a:r>
              <a:rPr lang="uk"/>
              <a:t>Working</a:t>
            </a:r>
            <a:r>
              <a:rPr lang="uk"/>
              <a:t> for integration BDD processes in big international company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TDD and BDD evangelist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GeekHub teacher in 3-8 seasons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/>
              <a:t>Discover R and machine learning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25" y="2013675"/>
            <a:ext cx="1350400" cy="1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Test Approaches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729450" y="1517981"/>
            <a:ext cx="7688400" cy="23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uk" sz="2400"/>
              <a:t>TDD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uk" sz="2400"/>
              <a:t>TLD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uk" sz="2400"/>
              <a:t>BDD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TLD. TDD.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tests before or after code?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required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curve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1562450"/>
            <a:ext cx="47053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BDD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25" y="1532950"/>
            <a:ext cx="6383978" cy="33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Who know everything about bugs?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Who know everything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about bugs?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729450" y="2331175"/>
            <a:ext cx="7688700" cy="20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QA know what bugs will happen </a:t>
            </a:r>
            <a:br>
              <a:rPr lang="uk"/>
            </a:br>
            <a:r>
              <a:rPr lang="uk"/>
              <a:t>before developing will finished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600" y="458650"/>
            <a:ext cx="8840700" cy="47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Finally we are all together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BI, QA and developer can understand each other better, </a:t>
            </a:r>
            <a:br>
              <a:rPr lang="uk"/>
            </a:br>
            <a:r>
              <a:rPr lang="uk"/>
              <a:t>using one unified language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750" y="664075"/>
            <a:ext cx="3266675" cy="43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The most wrong thing that ever happen in BDD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10 years of Doing </a:t>
            </a:r>
            <a:b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Behaviour-Driven Development </a:t>
            </a:r>
            <a:b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Wrong (part 1) by Liz Keogh</a:t>
            </a:r>
            <a:b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uk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https://youtu.be/2EM4itu7j7I</a:t>
            </a:r>
            <a:r>
              <a:rPr i="1" lang="uk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(17:10) 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075" y="1958450"/>
            <a:ext cx="3599075" cy="2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Introducing Gherkin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729450" y="1809375"/>
            <a:ext cx="76887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lenguage that we can use to discuss of behavior of your system</a:t>
            </a:r>
            <a:b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3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Feature: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Refund item</a:t>
            </a:r>
            <a:b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Scenario: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Jeff returns a faulty microwave</a:t>
            </a:r>
            <a:b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       Given 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Jeff has bought a microwave for $</a:t>
            </a:r>
            <a:r>
              <a:rPr lang="uk" sz="1600">
                <a:solidFill>
                  <a:srgbClr val="00A818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b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he has a receipt</a:t>
            </a:r>
            <a:b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he returns the microwave</a:t>
            </a:r>
            <a:b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uk" sz="1600">
                <a:solidFill>
                  <a:srgbClr val="004FFF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uk" sz="1600">
                <a:solidFill>
                  <a:srgbClr val="1B1D1E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Jeff should be refunded $</a:t>
            </a:r>
            <a:r>
              <a:rPr lang="uk" sz="1600">
                <a:solidFill>
                  <a:srgbClr val="00A818"/>
                </a:solidFill>
                <a:highlight>
                  <a:srgbClr val="FDFDFD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727650" y="143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Gherkin syntax</a:t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30" y="2078875"/>
            <a:ext cx="8900372" cy="23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727650" y="143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Gherkin syntax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50" y="2078875"/>
            <a:ext cx="8900049" cy="2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Two Common Issues</a:t>
            </a:r>
            <a:endParaRPr sz="360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78153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uk" sz="2400"/>
              <a:t>Building software right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uk" sz="2400"/>
              <a:t>Building right software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7650" y="559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Gherkin syntax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88" y="1317400"/>
            <a:ext cx="7775824" cy="3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27650" y="143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Gherkin syntax</a:t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5"/>
            <a:ext cx="9144001" cy="244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Thank you for attention</a:t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238" y="2078875"/>
            <a:ext cx="4161525" cy="27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REFERENCES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years of Doing Behaviour-Driven Development All Wrong by Liz Keogh </a:t>
            </a: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https://www.youtube.com/watch?v=2EM4itu7j7I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 in action by John Ferguson Smart </a:t>
            </a: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https://www.manning.com/books/bdd-in-action</a:t>
            </a:r>
            <a:r>
              <a:rPr lang="uk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Interview with Dan North on Behavior-Driven Development </a:t>
            </a: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https://www.youtube.com/watch?v=qWsnmx45734</a:t>
            </a: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BDD at Liz Keogh official site </a:t>
            </a: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https://lizkeogh.com/behaviour-driven-development/</a:t>
            </a: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Cucumber reference </a:t>
            </a: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https://cucumber.io/docs/reference</a:t>
            </a: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uk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http://blog.standishgroup.com/</a:t>
            </a:r>
            <a:r>
              <a:rPr lang="u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software right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u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Versioning</a:t>
            </a:r>
            <a:endParaRPr sz="1800"/>
          </a:p>
        </p:txBody>
      </p:sp>
      <p:pic>
        <p:nvPicPr>
          <p:cNvPr descr="building_software_right.png"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550" y="1929575"/>
            <a:ext cx="47053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right software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“According to the Standish Group’s CHAOS studies, on average some 45% of the features delivered into production are never used.”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</a:t>
            </a:r>
            <a:endParaRPr b="0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</a:t>
            </a:r>
            <a:endParaRPr b="0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25" y="989400"/>
            <a:ext cx="5680650" cy="4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Какие виды тестирования вы знаете?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Unit tests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888274" cy="29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Functional tests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63"/>
            <a:ext cx="31242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